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t-E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411" autoAdjust="0"/>
  </p:normalViewPr>
  <p:slideViewPr>
    <p:cSldViewPr>
      <p:cViewPr varScale="1">
        <p:scale>
          <a:sx n="113" d="100"/>
          <a:sy n="113" d="100"/>
        </p:scale>
        <p:origin x="-5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DC25C-D86C-4F71-82FE-987E54F84052}" type="datetimeFigureOut">
              <a:rPr lang="et-EE"/>
              <a:pPr>
                <a:defRPr/>
              </a:pPr>
              <a:t>24.10.2012</a:t>
            </a:fld>
            <a:endParaRPr lang="et-EE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4BA466A-8C7B-49CD-8E29-9E05393A0E40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F4C4E-D547-4879-9C7E-A58F27B9359C}" type="datetimeFigureOut">
              <a:rPr lang="et-EE"/>
              <a:pPr>
                <a:defRPr/>
              </a:pPr>
              <a:t>24.10.2012</a:t>
            </a:fld>
            <a:endParaRPr lang="et-E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80F22-E84B-4594-A30B-43E081890AF4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20E94-DD57-43A6-ABF5-2477D2463F56}" type="datetimeFigureOut">
              <a:rPr lang="et-EE"/>
              <a:pPr>
                <a:defRPr/>
              </a:pPr>
              <a:t>24.10.2012</a:t>
            </a:fld>
            <a:endParaRPr lang="et-E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AABDC-6CDC-40D0-ADF0-140249EA963F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B5CC5-667A-4521-BE68-6F5A959F8A23}" type="datetimeFigureOut">
              <a:rPr lang="et-EE"/>
              <a:pPr>
                <a:defRPr/>
              </a:pPr>
              <a:t>24.10.2012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C033A-2AF1-4B5B-BCE0-6CBE58FB2BA5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26061-8DF7-4C8A-BEE8-1CAE6F666F36}" type="datetimeFigureOut">
              <a:rPr lang="et-EE"/>
              <a:pPr>
                <a:defRPr/>
              </a:pPr>
              <a:t>24.10.2012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2CA36-2DDB-4B96-B02B-77982E112A50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91333-68C7-4ADD-B4A2-A6B3A116765C}" type="datetimeFigureOut">
              <a:rPr lang="et-EE"/>
              <a:pPr>
                <a:defRPr/>
              </a:pPr>
              <a:t>24.10.2012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291AB-825C-41D7-9D8C-F20FF525932B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D130F-2C76-4594-8D36-56EC81757F2E}" type="datetimeFigureOut">
              <a:rPr lang="et-EE"/>
              <a:pPr>
                <a:defRPr/>
              </a:pPr>
              <a:t>24.10.2012</a:t>
            </a:fld>
            <a:endParaRPr lang="et-E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EF725-53FB-48AA-99E0-2397E4055F7D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93760-5170-4BF0-8622-01BF5B5AE536}" type="datetimeFigureOut">
              <a:rPr lang="et-EE"/>
              <a:pPr>
                <a:defRPr/>
              </a:pPr>
              <a:t>24.10.2012</a:t>
            </a:fld>
            <a:endParaRPr lang="et-E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1D661-0336-44A5-8413-E2D5927F7106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DA0BB-47E3-4F20-BB6E-429B2CC3A1EE}" type="datetimeFigureOut">
              <a:rPr lang="et-EE"/>
              <a:pPr>
                <a:defRPr/>
              </a:pPr>
              <a:t>24.10.2012</a:t>
            </a:fld>
            <a:endParaRPr lang="et-E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78C72-7EC0-4F3E-8123-EA033FA99FDF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D1846-98AA-4A33-9F38-EAF24709C9ED}" type="datetimeFigureOut">
              <a:rPr lang="et-EE"/>
              <a:pPr>
                <a:defRPr/>
              </a:pPr>
              <a:t>24.10.2012</a:t>
            </a:fld>
            <a:endParaRPr lang="et-E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414BD-BA00-4B76-B98E-874E2DD739CD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4597F-4605-41A9-B674-6D76FDC86BF2}" type="datetimeFigureOut">
              <a:rPr lang="et-EE"/>
              <a:pPr>
                <a:defRPr/>
              </a:pPr>
              <a:t>24.10.2012</a:t>
            </a:fld>
            <a:endParaRPr lang="et-E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4CEB9-A028-41CF-BE43-6FD5524EE2BC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03665-904E-41E0-91DD-6F4E47A8BE1A}" type="datetimeFigureOut">
              <a:rPr lang="et-EE"/>
              <a:pPr>
                <a:defRPr/>
              </a:pPr>
              <a:t>24.10.2012</a:t>
            </a:fld>
            <a:endParaRPr lang="et-E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89265-05E2-4772-A0A0-4C6DD1087CA8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2196E-CAD1-45C5-922A-2C14569FF2B9}" type="datetimeFigureOut">
              <a:rPr lang="et-EE"/>
              <a:pPr>
                <a:defRPr/>
              </a:pPr>
              <a:t>24.10.2012</a:t>
            </a:fld>
            <a:endParaRPr lang="et-E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EAD8B-514E-440B-9DE2-CFD57F254F7C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37A40-58CA-4D73-B509-1DDC008A167B}" type="datetimeFigureOut">
              <a:rPr lang="et-EE"/>
              <a:pPr>
                <a:defRPr/>
              </a:pPr>
              <a:t>24.10.2012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D117B-9A9F-444A-BCBF-CA5BBFA3A888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24EEC-F8DB-48D0-B3E2-FA935896BF54}" type="datetimeFigureOut">
              <a:rPr lang="et-EE"/>
              <a:pPr>
                <a:defRPr/>
              </a:pPr>
              <a:t>24.10.2012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FF484-C4FC-4032-A342-A68FFB6FE686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541DD-FC60-468D-AADC-41FD04B7DF71}" type="datetimeFigureOut">
              <a:rPr lang="et-EE"/>
              <a:pPr>
                <a:defRPr/>
              </a:pPr>
              <a:t>24.10.2012</a:t>
            </a:fld>
            <a:endParaRPr lang="et-EE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BF6D7-B0E8-47B1-A19D-859C025EAEF6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F8B33-B626-470B-B910-F28F72ACF8B0}" type="datetimeFigureOut">
              <a:rPr lang="et-EE"/>
              <a:pPr>
                <a:defRPr/>
              </a:pPr>
              <a:t>24.10.2012</a:t>
            </a:fld>
            <a:endParaRPr lang="et-EE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04505-D2AF-439A-A263-1315CFCC89CB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375C3-B89B-4EC1-B571-8B7491008F2E}" type="datetimeFigureOut">
              <a:rPr lang="et-EE"/>
              <a:pPr>
                <a:defRPr/>
              </a:pPr>
              <a:t>24.10.2012</a:t>
            </a:fld>
            <a:endParaRPr lang="et-EE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209ED-6FEA-4CC7-B36D-21CFE48D15A2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E8239-40A2-4981-A066-11FF3A74BEE6}" type="datetimeFigureOut">
              <a:rPr lang="et-EE"/>
              <a:pPr>
                <a:defRPr/>
              </a:pPr>
              <a:t>24.10.2012</a:t>
            </a:fld>
            <a:endParaRPr lang="et-EE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895F3-20CC-48B9-AF6A-098584364B6F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7EF32-9F33-4039-BBDB-5A88D887CDF6}" type="datetimeFigureOut">
              <a:rPr lang="et-EE"/>
              <a:pPr>
                <a:defRPr/>
              </a:pPr>
              <a:t>24.10.2012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63A58-6217-4075-8D43-06C7BD3900CF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FCB3A-A5B3-4CEC-B452-0BB85B4EEE97}" type="datetimeFigureOut">
              <a:rPr lang="et-EE"/>
              <a:pPr>
                <a:defRPr/>
              </a:pPr>
              <a:t>24.10.2012</a:t>
            </a:fld>
            <a:endParaRPr lang="et-EE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02BFA-BA09-4F8E-BC7A-1997EBAF8040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C7248-6995-4053-BE27-188A8C84C806}" type="datetimeFigureOut">
              <a:rPr lang="et-EE"/>
              <a:pPr>
                <a:defRPr/>
              </a:pPr>
              <a:t>24.10.2012</a:t>
            </a:fld>
            <a:endParaRPr lang="et-EE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82322-CB87-4319-B545-B452F498A767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DCF9AE-60F2-4D76-AC69-62D50B291B55}" type="datetimeFigureOut">
              <a:rPr lang="et-EE"/>
              <a:pPr>
                <a:defRPr/>
              </a:pPr>
              <a:t>24.10.2012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1455C2DE-057A-401E-91DA-AFD31933831C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3" r:id="rId2"/>
    <p:sldLayoutId id="2147483696" r:id="rId3"/>
    <p:sldLayoutId id="2147483682" r:id="rId4"/>
    <p:sldLayoutId id="2147483681" r:id="rId5"/>
    <p:sldLayoutId id="2147483680" r:id="rId6"/>
    <p:sldLayoutId id="2147483679" r:id="rId7"/>
    <p:sldLayoutId id="2147483697" r:id="rId8"/>
    <p:sldLayoutId id="2147483698" r:id="rId9"/>
    <p:sldLayoutId id="2147483678" r:id="rId10"/>
    <p:sldLayoutId id="21474836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t-EE" smtClean="0"/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EC24E2-AEA0-45B3-95DC-11832FCB9657}" type="datetimeFigureOut">
              <a:rPr lang="et-EE"/>
              <a:pPr>
                <a:defRPr/>
              </a:pPr>
              <a:t>24.10.2012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66B056-65C7-4864-B435-EE8B8D5A9ACC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t-EE" dirty="0" smtClean="0"/>
              <a:t>PEEP SIITAM</a:t>
            </a:r>
          </a:p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t-EE" dirty="0" smtClean="0"/>
              <a:t>EESTI ARENGUFOND</a:t>
            </a:r>
          </a:p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t-EE" dirty="0" smtClean="0"/>
              <a:t>ENERGIA- JA ROHEMAJANDUS,</a:t>
            </a:r>
          </a:p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t-EE" dirty="0" smtClean="0"/>
              <a:t>JUHT</a:t>
            </a:r>
          </a:p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t-EE" dirty="0" smtClean="0"/>
              <a:t>23.10.2012</a:t>
            </a:r>
            <a:endParaRPr lang="et-EE" dirty="0"/>
          </a:p>
        </p:txBody>
      </p:sp>
      <p:sp>
        <p:nvSpPr>
          <p:cNvPr id="25602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algn="l" eaLnBrk="1" hangingPunct="1"/>
            <a:r>
              <a:rPr lang="et-EE" smtClean="0"/>
              <a:t>ENERGIAMAJANDUS PIKAAJALISES VAATES</a:t>
            </a:r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20988" y="5541963"/>
            <a:ext cx="6323012" cy="131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PÕHISÕNUMID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 eaLnBrk="1" hangingPunct="1">
              <a:buFont typeface="Wingdings 2" pitchFamily="18" charset="2"/>
              <a:buAutoNum type="arabicPeriod"/>
            </a:pPr>
            <a:r>
              <a:rPr lang="et-EE" smtClean="0"/>
              <a:t>ENERGIAMAJANDUSE VALIKUD EI TOHI OLLA VAID (POLIIT)OTSUSTUSTE SUBJEKTIKS, OLULINE ON VÕIMALUSTE JA VAJADUSTE PIDEV ANALÜÜS JA SÜNTEES.</a:t>
            </a:r>
          </a:p>
          <a:p>
            <a:pPr marL="514350" indent="-514350" eaLnBrk="1" hangingPunct="1">
              <a:buFont typeface="Wingdings 2" pitchFamily="18" charset="2"/>
              <a:buAutoNum type="arabicPeriod"/>
            </a:pPr>
            <a:r>
              <a:rPr lang="et-EE" smtClean="0"/>
              <a:t>ENERGIAMAJANDUSE VALIKUD TULEB TEHA MITTETÄIELIKU INFO TINGIMUSTES, SEDA OLULISEM ON MUUTUJATE ANALÜÜSIL PÕHINEVA MUDELI LOOMINE.</a:t>
            </a:r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00350" y="5540375"/>
            <a:ext cx="6321425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ENMAK JA PARADIGMA NIHE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t-EE" dirty="0" smtClean="0"/>
              <a:t>Elektrituru avanemine toob kaasa vajaduse madala muutuvkuluga genereerivate võimsuste järele.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t-EE" dirty="0" smtClean="0"/>
              <a:t>Energia hajatootmine ja tootjate paljusus pole tagasiminek 19.sajandisse, see on 21.sajandi reaalsus.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t-EE" dirty="0" smtClean="0"/>
              <a:t>Energia säästmine on odavam kui uute (elektri)tootmisvõimsuste rajamine.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t-EE" dirty="0" smtClean="0"/>
              <a:t>ENMAKi uuendamine on võimalus kirjeldada oma vajadused ja võimalused ning kõik tootmisstsenaariumid „joonele panna“.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t-EE" dirty="0" smtClean="0"/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t-EE" dirty="0"/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22575" y="5540375"/>
            <a:ext cx="6321425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223838" y="2103438"/>
            <a:ext cx="1682750" cy="230187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904" tIns="22952" rIns="45904" bIns="22952" anchor="ctr"/>
          <a:lstStyle/>
          <a:p>
            <a:pPr defTabSz="91400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sz="900" dirty="0">
                <a:solidFill>
                  <a:prstClr val="black"/>
                </a:solidFill>
                <a:sym typeface="Gill Sans" pitchFamily="1" charset="0"/>
              </a:rPr>
              <a:t>(1) KAUGKÜTE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50825" y="2695575"/>
            <a:ext cx="555625" cy="150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904" tIns="22952" rIns="45904" bIns="22952" anchor="ctr"/>
          <a:lstStyle/>
          <a:p>
            <a:pPr algn="ctr" defTabSz="91400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sz="700" dirty="0">
                <a:solidFill>
                  <a:prstClr val="black"/>
                </a:solidFill>
                <a:sym typeface="Gill Sans" pitchFamily="1" charset="0"/>
              </a:rPr>
              <a:t>BIOMASS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835025" y="2695575"/>
            <a:ext cx="344488" cy="150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904" tIns="22952" rIns="45904" bIns="22952" anchor="ctr"/>
          <a:lstStyle/>
          <a:p>
            <a:pPr algn="ctr" defTabSz="91400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sz="700" dirty="0">
                <a:solidFill>
                  <a:prstClr val="black"/>
                </a:solidFill>
                <a:sym typeface="Gill Sans" pitchFamily="1" charset="0"/>
              </a:rPr>
              <a:t>PÄIKE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835025" y="2903538"/>
            <a:ext cx="344488" cy="1508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904" tIns="22952" rIns="45904" bIns="22952" anchor="ctr"/>
          <a:lstStyle/>
          <a:p>
            <a:pPr algn="ctr" defTabSz="91400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sz="700" dirty="0">
                <a:solidFill>
                  <a:prstClr val="black"/>
                </a:solidFill>
                <a:sym typeface="Gill Sans" pitchFamily="1" charset="0"/>
              </a:rPr>
              <a:t>TUUL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23838" y="2408238"/>
            <a:ext cx="1682750" cy="708025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904" tIns="22952" rIns="45904" bIns="22952" anchor="ctr"/>
          <a:lstStyle/>
          <a:p>
            <a:pPr defTabSz="914008" fontAlgn="auto">
              <a:spcBef>
                <a:spcPts val="0"/>
              </a:spcBef>
              <a:spcAft>
                <a:spcPts val="0"/>
              </a:spcAft>
              <a:defRPr/>
            </a:pPr>
            <a:endParaRPr lang="et-EE" sz="900" dirty="0">
              <a:solidFill>
                <a:prstClr val="black"/>
              </a:solidFill>
              <a:sym typeface="Gill Sans" pitchFamily="1" charset="0"/>
            </a:endParaRPr>
          </a:p>
        </p:txBody>
      </p:sp>
      <p:sp>
        <p:nvSpPr>
          <p:cNvPr id="28678" name="TextBox 28"/>
          <p:cNvSpPr txBox="1">
            <a:spLocks noChangeArrowheads="1"/>
          </p:cNvSpPr>
          <p:nvPr/>
        </p:nvSpPr>
        <p:spPr bwMode="auto">
          <a:xfrm>
            <a:off x="242888" y="2425700"/>
            <a:ext cx="7715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5909" tIns="22955" rIns="45909" bIns="22955">
            <a:spAutoFit/>
          </a:bodyPr>
          <a:lstStyle/>
          <a:p>
            <a:pPr defTabSz="912813"/>
            <a:r>
              <a:rPr lang="et-EE" sz="9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(2) RESSURSID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50825" y="2892425"/>
            <a:ext cx="555625" cy="150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904" tIns="22952" rIns="45904" bIns="22952" anchor="ctr"/>
          <a:lstStyle/>
          <a:p>
            <a:pPr algn="ctr" defTabSz="91400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sz="700" dirty="0">
                <a:solidFill>
                  <a:prstClr val="black"/>
                </a:solidFill>
                <a:sym typeface="Gill Sans" pitchFamily="1" charset="0"/>
              </a:rPr>
              <a:t>PÕLEVKIVI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216025" y="2695575"/>
            <a:ext cx="447675" cy="150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904" tIns="22952" rIns="45904" bIns="22952" anchor="ctr"/>
          <a:lstStyle/>
          <a:p>
            <a:pPr algn="ctr" defTabSz="91400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sz="700" dirty="0">
                <a:solidFill>
                  <a:prstClr val="black"/>
                </a:solidFill>
                <a:sym typeface="Gill Sans" pitchFamily="1" charset="0"/>
              </a:rPr>
              <a:t>IMPORT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216025" y="2903538"/>
            <a:ext cx="447675" cy="142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904" tIns="22952" rIns="45904" bIns="22952" anchor="ctr"/>
          <a:lstStyle/>
          <a:p>
            <a:pPr algn="ctr" defTabSz="91400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sz="700" dirty="0">
                <a:solidFill>
                  <a:prstClr val="black"/>
                </a:solidFill>
                <a:sym typeface="Gill Sans" pitchFamily="1" charset="0"/>
              </a:rPr>
              <a:t>MUU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50825" y="3449638"/>
            <a:ext cx="555625" cy="1508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904" tIns="22952" rIns="45904" bIns="22952" anchor="ctr"/>
          <a:lstStyle/>
          <a:p>
            <a:pPr algn="ctr" defTabSz="91400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sz="700" dirty="0">
                <a:solidFill>
                  <a:prstClr val="black"/>
                </a:solidFill>
                <a:sym typeface="Gill Sans" pitchFamily="1" charset="0"/>
              </a:rPr>
              <a:t>TRANSPORT</a:t>
            </a:r>
          </a:p>
        </p:txBody>
      </p:sp>
      <p:sp>
        <p:nvSpPr>
          <p:cNvPr id="34" name="Rectangle 33"/>
          <p:cNvSpPr/>
          <p:nvPr/>
        </p:nvSpPr>
        <p:spPr>
          <a:xfrm>
            <a:off x="835025" y="3449638"/>
            <a:ext cx="985838" cy="1587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904" tIns="22952" rIns="45904" bIns="22952" anchor="ctr"/>
          <a:lstStyle/>
          <a:p>
            <a:pPr algn="ctr" defTabSz="91400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sz="700" dirty="0">
                <a:solidFill>
                  <a:prstClr val="black"/>
                </a:solidFill>
                <a:sym typeface="Gill Sans" pitchFamily="1" charset="0"/>
              </a:rPr>
              <a:t>KODUMAJAPIDAMISED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35025" y="3656013"/>
            <a:ext cx="985838" cy="2238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904" tIns="22952" rIns="45904" bIns="22952" anchor="ctr"/>
          <a:lstStyle/>
          <a:p>
            <a:pPr algn="ctr" defTabSz="91400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sz="700" dirty="0">
                <a:solidFill>
                  <a:prstClr val="black"/>
                </a:solidFill>
                <a:sym typeface="Gill Sans" pitchFamily="1" charset="0"/>
              </a:rPr>
              <a:t>PÕLLUMAJANDUS, TEENINDUS, KAUBANDUS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23838" y="3160713"/>
            <a:ext cx="1682750" cy="796925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904" tIns="22952" rIns="45904" bIns="22952" anchor="ctr"/>
          <a:lstStyle/>
          <a:p>
            <a:pPr defTabSz="914008" fontAlgn="auto">
              <a:spcBef>
                <a:spcPts val="0"/>
              </a:spcBef>
              <a:spcAft>
                <a:spcPts val="0"/>
              </a:spcAft>
              <a:defRPr/>
            </a:pPr>
            <a:endParaRPr lang="et-EE" sz="900" dirty="0">
              <a:solidFill>
                <a:prstClr val="black"/>
              </a:solidFill>
              <a:sym typeface="Gill Sans" pitchFamily="1" charset="0"/>
            </a:endParaRPr>
          </a:p>
        </p:txBody>
      </p:sp>
      <p:sp>
        <p:nvSpPr>
          <p:cNvPr id="28686" name="TextBox 36"/>
          <p:cNvSpPr txBox="1">
            <a:spLocks noChangeArrowheads="1"/>
          </p:cNvSpPr>
          <p:nvPr/>
        </p:nvSpPr>
        <p:spPr bwMode="auto">
          <a:xfrm>
            <a:off x="242888" y="3179763"/>
            <a:ext cx="785812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5909" tIns="22955" rIns="45909" bIns="22955">
            <a:spAutoFit/>
          </a:bodyPr>
          <a:lstStyle/>
          <a:p>
            <a:pPr defTabSz="912813"/>
            <a:r>
              <a:rPr lang="et-EE" sz="9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(3) TARBIMINE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50825" y="3644900"/>
            <a:ext cx="555625" cy="2238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904" tIns="22952" rIns="45904" bIns="22952" anchor="ctr"/>
          <a:lstStyle/>
          <a:p>
            <a:pPr algn="ctr" defTabSz="91400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sz="700" dirty="0">
                <a:solidFill>
                  <a:prstClr val="black"/>
                </a:solidFill>
                <a:sym typeface="Gill Sans" pitchFamily="1" charset="0"/>
              </a:rPr>
              <a:t>TÖÖSTUS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490788" y="2952750"/>
            <a:ext cx="906462" cy="150813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904" tIns="22952" rIns="45904" bIns="22952" anchor="ctr"/>
          <a:lstStyle/>
          <a:p>
            <a:pPr algn="ctr" defTabSz="91400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sz="700" dirty="0">
                <a:solidFill>
                  <a:prstClr val="black"/>
                </a:solidFill>
                <a:sym typeface="Gill Sans" pitchFamily="1" charset="0"/>
              </a:rPr>
              <a:t>(5) GAAS/BIOGAAS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466975" y="2720975"/>
            <a:ext cx="1682750" cy="668338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904" tIns="22952" rIns="45904" bIns="22952" anchor="ctr"/>
          <a:lstStyle/>
          <a:p>
            <a:pPr defTabSz="914008" fontAlgn="auto">
              <a:spcBef>
                <a:spcPts val="0"/>
              </a:spcBef>
              <a:spcAft>
                <a:spcPts val="0"/>
              </a:spcAft>
              <a:defRPr/>
            </a:pPr>
            <a:endParaRPr lang="et-EE" sz="900" dirty="0">
              <a:solidFill>
                <a:prstClr val="black"/>
              </a:solidFill>
              <a:sym typeface="Gill Sans" pitchFamily="1" charset="0"/>
            </a:endParaRPr>
          </a:p>
        </p:txBody>
      </p:sp>
      <p:sp>
        <p:nvSpPr>
          <p:cNvPr id="28690" name="TextBox 40"/>
          <p:cNvSpPr txBox="1">
            <a:spLocks noChangeArrowheads="1"/>
          </p:cNvSpPr>
          <p:nvPr/>
        </p:nvSpPr>
        <p:spPr bwMode="auto">
          <a:xfrm>
            <a:off x="2484438" y="2738438"/>
            <a:ext cx="150177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5909" tIns="22955" rIns="45909" bIns="22955">
            <a:spAutoFit/>
          </a:bodyPr>
          <a:lstStyle/>
          <a:p>
            <a:pPr defTabSz="912813"/>
            <a:r>
              <a:rPr lang="et-EE" sz="9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(4) TOOTMISSTSENAARIUMID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490788" y="3144838"/>
            <a:ext cx="906462" cy="15081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904" tIns="22952" rIns="45904" bIns="22952" anchor="ctr"/>
          <a:lstStyle/>
          <a:p>
            <a:pPr algn="ctr" defTabSz="91400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sz="700" dirty="0">
                <a:solidFill>
                  <a:prstClr val="black"/>
                </a:solidFill>
                <a:sym typeface="Gill Sans" pitchFamily="1" charset="0"/>
              </a:rPr>
              <a:t>(6) HAJAENERGEETIKA</a:t>
            </a:r>
          </a:p>
        </p:txBody>
      </p:sp>
      <p:sp>
        <p:nvSpPr>
          <p:cNvPr id="28692" name="TextBox 42"/>
          <p:cNvSpPr txBox="1">
            <a:spLocks noChangeArrowheads="1"/>
          </p:cNvSpPr>
          <p:nvPr/>
        </p:nvSpPr>
        <p:spPr bwMode="auto">
          <a:xfrm>
            <a:off x="3432175" y="2981325"/>
            <a:ext cx="717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909" tIns="22955" rIns="45909" bIns="22955">
            <a:spAutoFit/>
          </a:bodyPr>
          <a:lstStyle/>
          <a:p>
            <a:pPr defTabSz="912813"/>
            <a:r>
              <a:rPr lang="et-EE" sz="7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MUUD TOOTMIS-TEHNOLOOGIAD</a:t>
            </a:r>
          </a:p>
        </p:txBody>
      </p:sp>
      <p:sp>
        <p:nvSpPr>
          <p:cNvPr id="44" name="Right Arrow 43"/>
          <p:cNvSpPr/>
          <p:nvPr/>
        </p:nvSpPr>
        <p:spPr>
          <a:xfrm>
            <a:off x="223838" y="4279900"/>
            <a:ext cx="8834437" cy="269875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909" tIns="22955" rIns="45909" bIns="22955" anchor="ctr"/>
          <a:lstStyle/>
          <a:p>
            <a:pPr algn="ctr" defTabSz="914008" fontAlgn="auto">
              <a:spcBef>
                <a:spcPts val="0"/>
              </a:spcBef>
              <a:spcAft>
                <a:spcPts val="0"/>
              </a:spcAft>
              <a:defRPr/>
            </a:pPr>
            <a:endParaRPr lang="et-EE">
              <a:solidFill>
                <a:prstClr val="white"/>
              </a:solidFill>
              <a:sym typeface="Gill Sans" pitchFamily="1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727575" y="2103438"/>
            <a:ext cx="906463" cy="14922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904" tIns="22952" rIns="45904" bIns="22952" anchor="ctr"/>
          <a:lstStyle/>
          <a:p>
            <a:pPr algn="ctr" defTabSz="91400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sz="700" dirty="0">
                <a:solidFill>
                  <a:prstClr val="black"/>
                </a:solidFill>
                <a:sym typeface="Gill Sans" pitchFamily="1" charset="0"/>
              </a:rPr>
              <a:t>(7) VARUSTUSKINDLUS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400800" y="2197100"/>
            <a:ext cx="906463" cy="14922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904" tIns="22952" rIns="45904" bIns="22952" anchor="ctr"/>
          <a:lstStyle/>
          <a:p>
            <a:pPr algn="ctr" defTabSz="91400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sz="700" dirty="0">
                <a:solidFill>
                  <a:prstClr val="black"/>
                </a:solidFill>
                <a:sym typeface="Gill Sans" pitchFamily="1" charset="0"/>
              </a:rPr>
              <a:t>(8) VÄLISMÕJUD</a:t>
            </a:r>
          </a:p>
        </p:txBody>
      </p:sp>
      <p:sp>
        <p:nvSpPr>
          <p:cNvPr id="47" name="Rectangle 46"/>
          <p:cNvSpPr/>
          <p:nvPr/>
        </p:nvSpPr>
        <p:spPr>
          <a:xfrm>
            <a:off x="7978775" y="1524000"/>
            <a:ext cx="906463" cy="14922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904" tIns="22952" rIns="45904" bIns="22952" anchor="ctr"/>
          <a:lstStyle/>
          <a:p>
            <a:pPr algn="ctr" defTabSz="91400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sz="700" dirty="0">
                <a:solidFill>
                  <a:prstClr val="black"/>
                </a:solidFill>
                <a:sym typeface="Gill Sans" pitchFamily="1" charset="0"/>
              </a:rPr>
              <a:t>(9) R&amp;D</a:t>
            </a:r>
          </a:p>
        </p:txBody>
      </p:sp>
      <p:sp>
        <p:nvSpPr>
          <p:cNvPr id="28697" name="TextBox 53"/>
          <p:cNvSpPr txBox="1">
            <a:spLocks noChangeArrowheads="1"/>
          </p:cNvSpPr>
          <p:nvPr/>
        </p:nvSpPr>
        <p:spPr bwMode="auto">
          <a:xfrm rot="-5400000">
            <a:off x="1274763" y="2884488"/>
            <a:ext cx="18542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909" tIns="22955" rIns="45909" bIns="22955">
            <a:spAutoFit/>
          </a:bodyPr>
          <a:lstStyle/>
          <a:p>
            <a:pPr algn="ctr" defTabSz="912813"/>
            <a:r>
              <a:rPr lang="et-EE" sz="8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SISEND TOOTMISSTSENAARIUMITE KOOSTAMISEKS</a:t>
            </a:r>
          </a:p>
        </p:txBody>
      </p:sp>
      <p:sp>
        <p:nvSpPr>
          <p:cNvPr id="55" name="Left Brace 54"/>
          <p:cNvSpPr/>
          <p:nvPr/>
        </p:nvSpPr>
        <p:spPr>
          <a:xfrm>
            <a:off x="1981200" y="2103438"/>
            <a:ext cx="106363" cy="1854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45909" tIns="22955" rIns="45909" bIns="22955" anchor="ctr"/>
          <a:lstStyle/>
          <a:p>
            <a:pPr algn="ctr" defTabSz="914008" fontAlgn="auto">
              <a:spcBef>
                <a:spcPts val="0"/>
              </a:spcBef>
              <a:spcAft>
                <a:spcPts val="0"/>
              </a:spcAft>
              <a:defRPr/>
            </a:pPr>
            <a:endParaRPr lang="et-EE">
              <a:solidFill>
                <a:prstClr val="black"/>
              </a:solidFill>
              <a:sym typeface="Gill Sans" pitchFamily="1" charset="0"/>
            </a:endParaRPr>
          </a:p>
        </p:txBody>
      </p:sp>
      <p:sp>
        <p:nvSpPr>
          <p:cNvPr id="59" name="Left Brace 58"/>
          <p:cNvSpPr/>
          <p:nvPr/>
        </p:nvSpPr>
        <p:spPr>
          <a:xfrm flipH="1">
            <a:off x="2290763" y="2103438"/>
            <a:ext cx="130175" cy="1854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45909" tIns="22955" rIns="45909" bIns="22955" anchor="ctr"/>
          <a:lstStyle/>
          <a:p>
            <a:pPr algn="ctr" defTabSz="914008" fontAlgn="auto">
              <a:spcBef>
                <a:spcPts val="0"/>
              </a:spcBef>
              <a:spcAft>
                <a:spcPts val="0"/>
              </a:spcAft>
              <a:defRPr/>
            </a:pPr>
            <a:endParaRPr lang="et-EE">
              <a:solidFill>
                <a:prstClr val="black"/>
              </a:solidFill>
              <a:sym typeface="Gill Sans" pitchFamily="1" charset="0"/>
            </a:endParaRPr>
          </a:p>
        </p:txBody>
      </p:sp>
      <p:sp>
        <p:nvSpPr>
          <p:cNvPr id="28700" name="TextBox 59"/>
          <p:cNvSpPr txBox="1">
            <a:spLocks noChangeArrowheads="1"/>
          </p:cNvSpPr>
          <p:nvPr/>
        </p:nvSpPr>
        <p:spPr bwMode="auto">
          <a:xfrm rot="2426035">
            <a:off x="350838" y="5332413"/>
            <a:ext cx="2620962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909" tIns="22955" rIns="45909" bIns="22955">
            <a:spAutoFit/>
          </a:bodyPr>
          <a:lstStyle/>
          <a:p>
            <a:pPr defTabSz="912813"/>
            <a:r>
              <a:rPr lang="et-EE" sz="1000" b="1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23.10.12</a:t>
            </a:r>
            <a:r>
              <a:rPr lang="et-EE" sz="9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 WIKI-KESKKONNA KOOLITUS</a:t>
            </a:r>
          </a:p>
        </p:txBody>
      </p:sp>
      <p:sp>
        <p:nvSpPr>
          <p:cNvPr id="28701" name="TextBox 60"/>
          <p:cNvSpPr txBox="1">
            <a:spLocks noChangeArrowheads="1"/>
          </p:cNvSpPr>
          <p:nvPr/>
        </p:nvSpPr>
        <p:spPr bwMode="auto">
          <a:xfrm rot="-5400000">
            <a:off x="3421063" y="2794000"/>
            <a:ext cx="200977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909" tIns="22955" rIns="45909" bIns="22955">
            <a:spAutoFit/>
          </a:bodyPr>
          <a:lstStyle/>
          <a:p>
            <a:pPr algn="ctr" defTabSz="912813"/>
            <a:r>
              <a:rPr lang="et-EE" sz="8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SISEND KVANTANALÜÜSILE (5-6 TARBIMINS-/TOOTMISSTSENAARIUMIT EELDUSTEGA (S.H. TEHNOLOOGIAHINNAD)</a:t>
            </a:r>
          </a:p>
        </p:txBody>
      </p:sp>
      <p:sp>
        <p:nvSpPr>
          <p:cNvPr id="62" name="Left Brace 61"/>
          <p:cNvSpPr/>
          <p:nvPr/>
        </p:nvSpPr>
        <p:spPr>
          <a:xfrm>
            <a:off x="4167188" y="2038350"/>
            <a:ext cx="106362" cy="191928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45909" tIns="22955" rIns="45909" bIns="22955" anchor="ctr"/>
          <a:lstStyle/>
          <a:p>
            <a:pPr algn="ctr" defTabSz="914008" fontAlgn="auto">
              <a:spcBef>
                <a:spcPts val="0"/>
              </a:spcBef>
              <a:spcAft>
                <a:spcPts val="0"/>
              </a:spcAft>
              <a:defRPr/>
            </a:pPr>
            <a:endParaRPr lang="et-EE">
              <a:solidFill>
                <a:prstClr val="black"/>
              </a:solidFill>
              <a:sym typeface="Gill Sans" pitchFamily="1" charset="0"/>
            </a:endParaRPr>
          </a:p>
        </p:txBody>
      </p:sp>
      <p:sp>
        <p:nvSpPr>
          <p:cNvPr id="63" name="Left Brace 62"/>
          <p:cNvSpPr/>
          <p:nvPr/>
        </p:nvSpPr>
        <p:spPr>
          <a:xfrm flipH="1">
            <a:off x="4581525" y="2038350"/>
            <a:ext cx="130175" cy="191928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45909" tIns="22955" rIns="45909" bIns="22955" anchor="ctr"/>
          <a:lstStyle/>
          <a:p>
            <a:pPr algn="ctr" defTabSz="914008" fontAlgn="auto">
              <a:spcBef>
                <a:spcPts val="0"/>
              </a:spcBef>
              <a:spcAft>
                <a:spcPts val="0"/>
              </a:spcAft>
              <a:defRPr/>
            </a:pPr>
            <a:endParaRPr lang="et-EE">
              <a:solidFill>
                <a:prstClr val="black"/>
              </a:solidFill>
              <a:sym typeface="Gill Sans" pitchFamily="1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735513" y="2720975"/>
            <a:ext cx="898525" cy="1147763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904" tIns="22952" rIns="45904" bIns="22952" anchor="ctr"/>
          <a:lstStyle/>
          <a:p>
            <a:pPr algn="ctr" defTabSz="91400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sz="700" dirty="0">
                <a:solidFill>
                  <a:prstClr val="black"/>
                </a:solidFill>
                <a:sym typeface="Gill Sans" pitchFamily="1" charset="0"/>
              </a:rPr>
              <a:t>STSENAARIUM-ANALÜÜS</a:t>
            </a:r>
          </a:p>
          <a:p>
            <a:pPr algn="ctr" defTabSz="91400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sz="700" dirty="0">
                <a:solidFill>
                  <a:prstClr val="black"/>
                </a:solidFill>
                <a:sym typeface="Gill Sans" pitchFamily="1" charset="0"/>
              </a:rPr>
              <a:t>TEOSTAJA: RAHVUSVAHELINE KONSULTATSIOONI-FIRMA</a:t>
            </a:r>
          </a:p>
        </p:txBody>
      </p:sp>
      <p:sp>
        <p:nvSpPr>
          <p:cNvPr id="28705" name="TextBox 65"/>
          <p:cNvSpPr txBox="1">
            <a:spLocks noChangeArrowheads="1"/>
          </p:cNvSpPr>
          <p:nvPr/>
        </p:nvSpPr>
        <p:spPr bwMode="auto">
          <a:xfrm>
            <a:off x="4741863" y="2374900"/>
            <a:ext cx="892175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909" tIns="22955" rIns="45909" bIns="22955">
            <a:spAutoFit/>
          </a:bodyPr>
          <a:lstStyle/>
          <a:p>
            <a:pPr algn="ctr" defTabSz="912813"/>
            <a:r>
              <a:rPr lang="et-EE" sz="7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SISEND</a:t>
            </a:r>
          </a:p>
        </p:txBody>
      </p:sp>
      <p:sp>
        <p:nvSpPr>
          <p:cNvPr id="67" name="Left Brace 66"/>
          <p:cNvSpPr/>
          <p:nvPr/>
        </p:nvSpPr>
        <p:spPr>
          <a:xfrm rot="5400000">
            <a:off x="5112545" y="1904206"/>
            <a:ext cx="119062" cy="92392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45909" tIns="22955" rIns="45909" bIns="22955" anchor="ctr"/>
          <a:lstStyle/>
          <a:p>
            <a:pPr algn="ctr" defTabSz="914008" fontAlgn="auto">
              <a:spcBef>
                <a:spcPts val="0"/>
              </a:spcBef>
              <a:spcAft>
                <a:spcPts val="0"/>
              </a:spcAft>
              <a:defRPr/>
            </a:pPr>
            <a:endParaRPr lang="et-EE">
              <a:solidFill>
                <a:prstClr val="black"/>
              </a:solidFill>
              <a:sym typeface="Gill Sans" pitchFamily="1" charset="0"/>
            </a:endParaRPr>
          </a:p>
        </p:txBody>
      </p:sp>
      <p:sp>
        <p:nvSpPr>
          <p:cNvPr id="69" name="Left Brace 68"/>
          <p:cNvSpPr/>
          <p:nvPr/>
        </p:nvSpPr>
        <p:spPr>
          <a:xfrm rot="5400000" flipH="1">
            <a:off x="5114132" y="2059781"/>
            <a:ext cx="115888" cy="92392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45909" tIns="22955" rIns="45909" bIns="22955" anchor="ctr"/>
          <a:lstStyle/>
          <a:p>
            <a:pPr algn="ctr" defTabSz="914008" fontAlgn="auto">
              <a:spcBef>
                <a:spcPts val="0"/>
              </a:spcBef>
              <a:spcAft>
                <a:spcPts val="0"/>
              </a:spcAft>
              <a:defRPr/>
            </a:pPr>
            <a:endParaRPr lang="et-EE">
              <a:solidFill>
                <a:prstClr val="black"/>
              </a:solidFill>
              <a:sym typeface="Gill Sans" pitchFamily="1" charset="0"/>
            </a:endParaRPr>
          </a:p>
        </p:txBody>
      </p:sp>
      <p:sp>
        <p:nvSpPr>
          <p:cNvPr id="28708" name="TextBox 69"/>
          <p:cNvSpPr txBox="1">
            <a:spLocks noChangeArrowheads="1"/>
          </p:cNvSpPr>
          <p:nvPr/>
        </p:nvSpPr>
        <p:spPr bwMode="auto">
          <a:xfrm rot="-5400000">
            <a:off x="5113338" y="2757488"/>
            <a:ext cx="1852612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909" tIns="22955" rIns="45909" bIns="22955">
            <a:spAutoFit/>
          </a:bodyPr>
          <a:lstStyle/>
          <a:p>
            <a:pPr algn="ctr" defTabSz="912813"/>
            <a:r>
              <a:rPr lang="et-EE" sz="8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2-4 REAALSET ENERGIAMAJANDUSE STSENAARIUMIT EESTILE: VÕRGUANALÜÜS, NÕUDED INFRALE, OTSEKULUD, CO2</a:t>
            </a:r>
          </a:p>
        </p:txBody>
      </p:sp>
      <p:sp>
        <p:nvSpPr>
          <p:cNvPr id="71" name="Left Brace 70"/>
          <p:cNvSpPr/>
          <p:nvPr/>
        </p:nvSpPr>
        <p:spPr>
          <a:xfrm>
            <a:off x="5724525" y="2100263"/>
            <a:ext cx="106363" cy="177323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45909" tIns="22955" rIns="45909" bIns="22955" anchor="ctr"/>
          <a:lstStyle/>
          <a:p>
            <a:pPr algn="ctr" defTabSz="914008" fontAlgn="auto">
              <a:spcBef>
                <a:spcPts val="0"/>
              </a:spcBef>
              <a:spcAft>
                <a:spcPts val="0"/>
              </a:spcAft>
              <a:defRPr/>
            </a:pPr>
            <a:endParaRPr lang="et-EE">
              <a:solidFill>
                <a:prstClr val="black"/>
              </a:solidFill>
              <a:sym typeface="Gill Sans" pitchFamily="1" charset="0"/>
            </a:endParaRPr>
          </a:p>
        </p:txBody>
      </p:sp>
      <p:sp>
        <p:nvSpPr>
          <p:cNvPr id="72" name="Left Brace 71"/>
          <p:cNvSpPr/>
          <p:nvPr/>
        </p:nvSpPr>
        <p:spPr>
          <a:xfrm flipH="1">
            <a:off x="6227763" y="2095500"/>
            <a:ext cx="130175" cy="177323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45909" tIns="22955" rIns="45909" bIns="22955" anchor="ctr"/>
          <a:lstStyle/>
          <a:p>
            <a:pPr algn="ctr" defTabSz="914008" fontAlgn="auto">
              <a:spcBef>
                <a:spcPts val="0"/>
              </a:spcBef>
              <a:spcAft>
                <a:spcPts val="0"/>
              </a:spcAft>
              <a:defRPr/>
            </a:pPr>
            <a:endParaRPr lang="et-EE">
              <a:solidFill>
                <a:prstClr val="black"/>
              </a:solidFill>
              <a:sym typeface="Gill Sans" pitchFamily="1" charset="0"/>
            </a:endParaRPr>
          </a:p>
        </p:txBody>
      </p:sp>
      <p:sp>
        <p:nvSpPr>
          <p:cNvPr id="73" name="Oval 72"/>
          <p:cNvSpPr/>
          <p:nvPr/>
        </p:nvSpPr>
        <p:spPr>
          <a:xfrm>
            <a:off x="257175" y="4375150"/>
            <a:ext cx="92075" cy="7778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45909" tIns="22955" rIns="45909" bIns="22955" anchor="ctr"/>
          <a:lstStyle/>
          <a:p>
            <a:pPr algn="ctr" defTabSz="914008" fontAlgn="auto">
              <a:spcBef>
                <a:spcPts val="0"/>
              </a:spcBef>
              <a:spcAft>
                <a:spcPts val="0"/>
              </a:spcAft>
              <a:defRPr/>
            </a:pPr>
            <a:endParaRPr lang="et-EE">
              <a:solidFill>
                <a:prstClr val="white"/>
              </a:solidFill>
              <a:sym typeface="Gill Sans" pitchFamily="1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960563" y="1839913"/>
            <a:ext cx="4397375" cy="2208212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909" tIns="22955" rIns="45909" bIns="22955" anchor="ctr"/>
          <a:lstStyle/>
          <a:p>
            <a:pPr algn="ctr" defTabSz="914008" fontAlgn="auto">
              <a:spcBef>
                <a:spcPts val="0"/>
              </a:spcBef>
              <a:spcAft>
                <a:spcPts val="0"/>
              </a:spcAft>
              <a:defRPr/>
            </a:pPr>
            <a:endParaRPr lang="et-EE">
              <a:solidFill>
                <a:prstClr val="white"/>
              </a:solidFill>
              <a:sym typeface="Gill Sans" pitchFamily="1" charset="0"/>
            </a:endParaRPr>
          </a:p>
        </p:txBody>
      </p:sp>
      <p:sp>
        <p:nvSpPr>
          <p:cNvPr id="28713" name="TextBox 74"/>
          <p:cNvSpPr txBox="1">
            <a:spLocks noChangeArrowheads="1"/>
          </p:cNvSpPr>
          <p:nvPr/>
        </p:nvSpPr>
        <p:spPr bwMode="auto">
          <a:xfrm>
            <a:off x="1982788" y="1839913"/>
            <a:ext cx="3551237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5909" tIns="22955" rIns="45909" bIns="22955">
            <a:spAutoFit/>
          </a:bodyPr>
          <a:lstStyle/>
          <a:p>
            <a:pPr defTabSz="912813"/>
            <a:r>
              <a:rPr lang="et-EE" sz="900">
                <a:solidFill>
                  <a:srgbClr val="77933C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MODELLEERIMISKOMPETENTSIGA KONSULTATSIOONIFIRMA KAASAMINE</a:t>
            </a:r>
          </a:p>
        </p:txBody>
      </p:sp>
      <p:sp>
        <p:nvSpPr>
          <p:cNvPr id="28714" name="TextBox 75"/>
          <p:cNvSpPr txBox="1">
            <a:spLocks noChangeArrowheads="1"/>
          </p:cNvSpPr>
          <p:nvPr/>
        </p:nvSpPr>
        <p:spPr bwMode="auto">
          <a:xfrm>
            <a:off x="220663" y="298450"/>
            <a:ext cx="8472487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5909" tIns="22955" rIns="45909" bIns="22955">
            <a:spAutoFit/>
          </a:bodyPr>
          <a:lstStyle/>
          <a:p>
            <a:pPr defTabSz="912813"/>
            <a:r>
              <a:rPr lang="et-EE" sz="16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ENERGIAMAJANDUSE ARENGUKAVA (ENMAK) 2030/2050 KOOSTAMISE TEGEVUS- JA AJARAAMISTIK</a:t>
            </a:r>
          </a:p>
        </p:txBody>
      </p:sp>
      <p:sp>
        <p:nvSpPr>
          <p:cNvPr id="28715" name="TextBox 76"/>
          <p:cNvSpPr txBox="1">
            <a:spLocks noChangeArrowheads="1"/>
          </p:cNvSpPr>
          <p:nvPr/>
        </p:nvSpPr>
        <p:spPr bwMode="auto">
          <a:xfrm rot="2426035">
            <a:off x="57150" y="4949825"/>
            <a:ext cx="1554163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909" tIns="22955" rIns="45909" bIns="22955">
            <a:spAutoFit/>
          </a:bodyPr>
          <a:lstStyle/>
          <a:p>
            <a:pPr defTabSz="912813"/>
            <a:r>
              <a:rPr lang="et-EE" sz="1000" b="1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16.10.12</a:t>
            </a:r>
            <a:r>
              <a:rPr lang="et-EE" sz="9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 AVAÜRITUS</a:t>
            </a:r>
          </a:p>
        </p:txBody>
      </p:sp>
      <p:sp>
        <p:nvSpPr>
          <p:cNvPr id="79" name="Oval 78"/>
          <p:cNvSpPr/>
          <p:nvPr/>
        </p:nvSpPr>
        <p:spPr>
          <a:xfrm>
            <a:off x="673100" y="4394200"/>
            <a:ext cx="46038" cy="3968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45909" tIns="22955" rIns="45909" bIns="22955" anchor="ctr"/>
          <a:lstStyle/>
          <a:p>
            <a:pPr algn="ctr" defTabSz="914008" fontAlgn="auto">
              <a:spcBef>
                <a:spcPts val="0"/>
              </a:spcBef>
              <a:spcAft>
                <a:spcPts val="0"/>
              </a:spcAft>
              <a:defRPr/>
            </a:pPr>
            <a:endParaRPr lang="et-EE">
              <a:solidFill>
                <a:prstClr val="white"/>
              </a:solidFill>
              <a:sym typeface="Gill Sans" pitchFamily="1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400800" y="2732088"/>
            <a:ext cx="898525" cy="1136650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904" tIns="22952" rIns="45904" bIns="22952" anchor="ctr"/>
          <a:lstStyle/>
          <a:p>
            <a:pPr algn="ctr" defTabSz="91400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sz="700" dirty="0">
                <a:solidFill>
                  <a:prstClr val="black"/>
                </a:solidFill>
                <a:sym typeface="Gill Sans" pitchFamily="1" charset="0"/>
              </a:rPr>
              <a:t>MÕJUHINNANG: KESKKONNA STRATEEGILINE HINDAMINE, SOTSIAAL-MAJANDUSLIKE MÕJUDE HINDAMINE </a:t>
            </a:r>
          </a:p>
        </p:txBody>
      </p:sp>
      <p:sp>
        <p:nvSpPr>
          <p:cNvPr id="28718" name="TextBox 80"/>
          <p:cNvSpPr txBox="1">
            <a:spLocks noChangeArrowheads="1"/>
          </p:cNvSpPr>
          <p:nvPr/>
        </p:nvSpPr>
        <p:spPr bwMode="auto">
          <a:xfrm>
            <a:off x="6408738" y="2471738"/>
            <a:ext cx="890587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909" tIns="22955" rIns="45909" bIns="22955">
            <a:spAutoFit/>
          </a:bodyPr>
          <a:lstStyle/>
          <a:p>
            <a:pPr algn="ctr" defTabSz="912813"/>
            <a:r>
              <a:rPr lang="et-EE" sz="7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SISEND</a:t>
            </a:r>
          </a:p>
        </p:txBody>
      </p:sp>
      <p:sp>
        <p:nvSpPr>
          <p:cNvPr id="82" name="Left Brace 81"/>
          <p:cNvSpPr/>
          <p:nvPr/>
        </p:nvSpPr>
        <p:spPr>
          <a:xfrm rot="5400000">
            <a:off x="6778625" y="2000250"/>
            <a:ext cx="117475" cy="92392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45909" tIns="22955" rIns="45909" bIns="22955" anchor="ctr"/>
          <a:lstStyle/>
          <a:p>
            <a:pPr algn="ctr" defTabSz="914008" fontAlgn="auto">
              <a:spcBef>
                <a:spcPts val="0"/>
              </a:spcBef>
              <a:spcAft>
                <a:spcPts val="0"/>
              </a:spcAft>
              <a:defRPr/>
            </a:pPr>
            <a:endParaRPr lang="et-EE">
              <a:solidFill>
                <a:prstClr val="black"/>
              </a:solidFill>
              <a:sym typeface="Gill Sans" pitchFamily="1" charset="0"/>
            </a:endParaRPr>
          </a:p>
        </p:txBody>
      </p:sp>
      <p:sp>
        <p:nvSpPr>
          <p:cNvPr id="83" name="Left Brace 82"/>
          <p:cNvSpPr/>
          <p:nvPr/>
        </p:nvSpPr>
        <p:spPr>
          <a:xfrm rot="5400000" flipH="1">
            <a:off x="6779419" y="2155031"/>
            <a:ext cx="115888" cy="92392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45909" tIns="22955" rIns="45909" bIns="22955" anchor="ctr"/>
          <a:lstStyle/>
          <a:p>
            <a:pPr algn="ctr" defTabSz="914008" fontAlgn="auto">
              <a:spcBef>
                <a:spcPts val="0"/>
              </a:spcBef>
              <a:spcAft>
                <a:spcPts val="0"/>
              </a:spcAft>
              <a:defRPr/>
            </a:pPr>
            <a:endParaRPr lang="et-EE">
              <a:solidFill>
                <a:prstClr val="black"/>
              </a:solidFill>
              <a:sym typeface="Gill Sans" pitchFamily="1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5699125" y="1938338"/>
            <a:ext cx="2211388" cy="201136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909" tIns="22955" rIns="45909" bIns="22955" anchor="ctr"/>
          <a:lstStyle/>
          <a:p>
            <a:pPr algn="ctr" defTabSz="914008" fontAlgn="auto">
              <a:spcBef>
                <a:spcPts val="0"/>
              </a:spcBef>
              <a:spcAft>
                <a:spcPts val="0"/>
              </a:spcAft>
              <a:defRPr/>
            </a:pPr>
            <a:endParaRPr lang="et-EE">
              <a:solidFill>
                <a:prstClr val="white"/>
              </a:solidFill>
              <a:sym typeface="Gill Sans" pitchFamily="1" charset="0"/>
            </a:endParaRPr>
          </a:p>
        </p:txBody>
      </p:sp>
      <p:sp>
        <p:nvSpPr>
          <p:cNvPr id="28722" name="TextBox 84"/>
          <p:cNvSpPr txBox="1">
            <a:spLocks noChangeArrowheads="1"/>
          </p:cNvSpPr>
          <p:nvPr/>
        </p:nvSpPr>
        <p:spPr bwMode="auto">
          <a:xfrm>
            <a:off x="6481763" y="1941513"/>
            <a:ext cx="13335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5909" tIns="22955" rIns="45909" bIns="22955">
            <a:spAutoFit/>
          </a:bodyPr>
          <a:lstStyle/>
          <a:p>
            <a:pPr algn="r" defTabSz="912813"/>
            <a:r>
              <a:rPr lang="et-EE" sz="900">
                <a:solidFill>
                  <a:srgbClr val="E46C0A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KSH HINDAJA KAASAMINE</a:t>
            </a:r>
          </a:p>
        </p:txBody>
      </p:sp>
      <p:sp>
        <p:nvSpPr>
          <p:cNvPr id="28723" name="TextBox 85"/>
          <p:cNvSpPr txBox="1">
            <a:spLocks noChangeArrowheads="1"/>
          </p:cNvSpPr>
          <p:nvPr/>
        </p:nvSpPr>
        <p:spPr bwMode="auto">
          <a:xfrm rot="-5400000">
            <a:off x="6787356" y="2926557"/>
            <a:ext cx="160178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909" tIns="22955" rIns="45909" bIns="22955">
            <a:spAutoFit/>
          </a:bodyPr>
          <a:lstStyle/>
          <a:p>
            <a:pPr algn="ctr" defTabSz="912813"/>
            <a:r>
              <a:rPr lang="et-EE" sz="8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MÕJUHINNANG 2-4 STSENAARIUMILE</a:t>
            </a:r>
          </a:p>
        </p:txBody>
      </p:sp>
      <p:sp>
        <p:nvSpPr>
          <p:cNvPr id="87" name="Left Brace 86"/>
          <p:cNvSpPr/>
          <p:nvPr/>
        </p:nvSpPr>
        <p:spPr>
          <a:xfrm>
            <a:off x="7394575" y="2246313"/>
            <a:ext cx="130175" cy="161766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45909" tIns="22955" rIns="45909" bIns="22955" anchor="ctr"/>
          <a:lstStyle/>
          <a:p>
            <a:pPr algn="ctr" defTabSz="914008" fontAlgn="auto">
              <a:spcBef>
                <a:spcPts val="0"/>
              </a:spcBef>
              <a:spcAft>
                <a:spcPts val="0"/>
              </a:spcAft>
              <a:defRPr/>
            </a:pPr>
            <a:endParaRPr lang="et-EE">
              <a:solidFill>
                <a:prstClr val="black"/>
              </a:solidFill>
              <a:sym typeface="Gill Sans" pitchFamily="1" charset="0"/>
            </a:endParaRPr>
          </a:p>
        </p:txBody>
      </p:sp>
      <p:sp>
        <p:nvSpPr>
          <p:cNvPr id="88" name="Left Brace 87"/>
          <p:cNvSpPr/>
          <p:nvPr/>
        </p:nvSpPr>
        <p:spPr>
          <a:xfrm flipH="1">
            <a:off x="7650163" y="2252663"/>
            <a:ext cx="160337" cy="161607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45909" tIns="22955" rIns="45909" bIns="22955" anchor="ctr"/>
          <a:lstStyle/>
          <a:p>
            <a:pPr algn="ctr" defTabSz="914008" fontAlgn="auto">
              <a:spcBef>
                <a:spcPts val="0"/>
              </a:spcBef>
              <a:spcAft>
                <a:spcPts val="0"/>
              </a:spcAft>
              <a:defRPr/>
            </a:pPr>
            <a:endParaRPr lang="et-EE">
              <a:solidFill>
                <a:prstClr val="black"/>
              </a:solidFill>
              <a:sym typeface="Gill Sans" pitchFamily="1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3979863" y="800100"/>
            <a:ext cx="4929187" cy="323850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904" tIns="22952" rIns="45904" bIns="22952" anchor="ctr"/>
          <a:lstStyle/>
          <a:p>
            <a:pPr algn="ctr" defTabSz="91400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sz="900" dirty="0">
                <a:solidFill>
                  <a:prstClr val="black"/>
                </a:solidFill>
                <a:sym typeface="Gill Sans" pitchFamily="1" charset="0"/>
              </a:rPr>
              <a:t>ENMAK 2030/2050 VORMISTAMINE</a:t>
            </a:r>
          </a:p>
        </p:txBody>
      </p:sp>
      <p:sp>
        <p:nvSpPr>
          <p:cNvPr id="28727" name="TextBox 89"/>
          <p:cNvSpPr txBox="1">
            <a:spLocks noChangeArrowheads="1"/>
          </p:cNvSpPr>
          <p:nvPr/>
        </p:nvSpPr>
        <p:spPr bwMode="auto">
          <a:xfrm>
            <a:off x="7991475" y="1268413"/>
            <a:ext cx="893763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909" tIns="22955" rIns="45909" bIns="22955">
            <a:spAutoFit/>
          </a:bodyPr>
          <a:lstStyle/>
          <a:p>
            <a:pPr algn="ctr" defTabSz="912813"/>
            <a:r>
              <a:rPr lang="et-EE" sz="7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SISEND???</a:t>
            </a:r>
          </a:p>
        </p:txBody>
      </p:sp>
      <p:sp>
        <p:nvSpPr>
          <p:cNvPr id="91" name="Left Brace 90"/>
          <p:cNvSpPr/>
          <p:nvPr/>
        </p:nvSpPr>
        <p:spPr>
          <a:xfrm rot="5400000">
            <a:off x="8363744" y="797719"/>
            <a:ext cx="119063" cy="92392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45909" tIns="22955" rIns="45909" bIns="22955" anchor="ctr"/>
          <a:lstStyle/>
          <a:p>
            <a:pPr algn="ctr" defTabSz="914008" fontAlgn="auto">
              <a:spcBef>
                <a:spcPts val="0"/>
              </a:spcBef>
              <a:spcAft>
                <a:spcPts val="0"/>
              </a:spcAft>
              <a:defRPr/>
            </a:pPr>
            <a:endParaRPr lang="et-EE">
              <a:solidFill>
                <a:prstClr val="black"/>
              </a:solidFill>
              <a:sym typeface="Gill Sans" pitchFamily="1" charset="0"/>
            </a:endParaRPr>
          </a:p>
        </p:txBody>
      </p:sp>
      <p:sp>
        <p:nvSpPr>
          <p:cNvPr id="92" name="Left Brace 91"/>
          <p:cNvSpPr/>
          <p:nvPr/>
        </p:nvSpPr>
        <p:spPr>
          <a:xfrm rot="5400000" flipH="1">
            <a:off x="8365332" y="951706"/>
            <a:ext cx="115888" cy="92392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45909" tIns="22955" rIns="45909" bIns="22955" anchor="ctr"/>
          <a:lstStyle/>
          <a:p>
            <a:pPr algn="ctr" defTabSz="914008" fontAlgn="auto">
              <a:spcBef>
                <a:spcPts val="0"/>
              </a:spcBef>
              <a:spcAft>
                <a:spcPts val="0"/>
              </a:spcAft>
              <a:defRPr/>
            </a:pPr>
            <a:endParaRPr lang="et-EE">
              <a:solidFill>
                <a:prstClr val="black"/>
              </a:solidFill>
              <a:sym typeface="Gill Sans" pitchFamily="1" charset="0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7804150" y="4376738"/>
            <a:ext cx="46038" cy="381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45909" tIns="22955" rIns="45909" bIns="22955" anchor="ctr"/>
          <a:lstStyle/>
          <a:p>
            <a:pPr algn="ctr" defTabSz="914008" fontAlgn="auto">
              <a:spcBef>
                <a:spcPts val="0"/>
              </a:spcBef>
              <a:spcAft>
                <a:spcPts val="0"/>
              </a:spcAft>
              <a:defRPr/>
            </a:pPr>
            <a:endParaRPr lang="et-EE">
              <a:solidFill>
                <a:prstClr val="white"/>
              </a:solidFill>
              <a:sym typeface="Gill Sans" pitchFamily="1" charset="0"/>
            </a:endParaRPr>
          </a:p>
        </p:txBody>
      </p:sp>
      <p:sp>
        <p:nvSpPr>
          <p:cNvPr id="95" name="Left Brace 94"/>
          <p:cNvSpPr/>
          <p:nvPr/>
        </p:nvSpPr>
        <p:spPr>
          <a:xfrm rot="5400000">
            <a:off x="3921919" y="-2555081"/>
            <a:ext cx="309563" cy="766762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45909" tIns="22955" rIns="45909" bIns="22955" anchor="ctr"/>
          <a:lstStyle/>
          <a:p>
            <a:pPr algn="ctr" defTabSz="914008" fontAlgn="auto">
              <a:spcBef>
                <a:spcPts val="0"/>
              </a:spcBef>
              <a:spcAft>
                <a:spcPts val="0"/>
              </a:spcAft>
              <a:defRPr/>
            </a:pPr>
            <a:endParaRPr lang="et-EE">
              <a:solidFill>
                <a:prstClr val="black"/>
              </a:solidFill>
              <a:sym typeface="Gill Sans" pitchFamily="1" charset="0"/>
            </a:endParaRPr>
          </a:p>
        </p:txBody>
      </p:sp>
      <p:sp>
        <p:nvSpPr>
          <p:cNvPr id="28732" name="TextBox 95"/>
          <p:cNvSpPr txBox="1">
            <a:spLocks noChangeArrowheads="1"/>
          </p:cNvSpPr>
          <p:nvPr/>
        </p:nvSpPr>
        <p:spPr bwMode="auto">
          <a:xfrm>
            <a:off x="303213" y="1363663"/>
            <a:ext cx="7351712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909" tIns="22955" rIns="45909" bIns="22955">
            <a:spAutoFit/>
          </a:bodyPr>
          <a:lstStyle/>
          <a:p>
            <a:pPr algn="ctr" defTabSz="912813"/>
            <a:r>
              <a:rPr lang="et-EE" sz="9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WIKI-PÕHINE ARTIKLITE KOGUM + STSENAARIUMID</a:t>
            </a:r>
          </a:p>
        </p:txBody>
      </p:sp>
      <p:sp>
        <p:nvSpPr>
          <p:cNvPr id="28733" name="TextBox 96"/>
          <p:cNvSpPr txBox="1">
            <a:spLocks noChangeArrowheads="1"/>
          </p:cNvSpPr>
          <p:nvPr/>
        </p:nvSpPr>
        <p:spPr bwMode="auto">
          <a:xfrm rot="2426035">
            <a:off x="7559675" y="4859338"/>
            <a:ext cx="1636713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909" tIns="22955" rIns="45909" bIns="22955">
            <a:spAutoFit/>
          </a:bodyPr>
          <a:lstStyle/>
          <a:p>
            <a:pPr defTabSz="912813"/>
            <a:r>
              <a:rPr lang="et-EE" sz="1000" b="1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01.10.13</a:t>
            </a:r>
            <a:r>
              <a:rPr lang="et-EE" sz="9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 MÕJUHINNANG VALMIS,</a:t>
            </a:r>
          </a:p>
          <a:p>
            <a:pPr defTabSz="912813"/>
            <a:r>
              <a:rPr lang="et-EE" sz="9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ARENGUKAVA LÕPLIK VORMISTAMINE</a:t>
            </a:r>
          </a:p>
        </p:txBody>
      </p:sp>
      <p:sp>
        <p:nvSpPr>
          <p:cNvPr id="98" name="Oval 97"/>
          <p:cNvSpPr/>
          <p:nvPr/>
        </p:nvSpPr>
        <p:spPr>
          <a:xfrm>
            <a:off x="1293813" y="4405313"/>
            <a:ext cx="46037" cy="381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45909" tIns="22955" rIns="45909" bIns="22955" anchor="ctr"/>
          <a:lstStyle/>
          <a:p>
            <a:pPr algn="ctr" defTabSz="914008" fontAlgn="auto">
              <a:spcBef>
                <a:spcPts val="0"/>
              </a:spcBef>
              <a:spcAft>
                <a:spcPts val="0"/>
              </a:spcAft>
              <a:defRPr/>
            </a:pPr>
            <a:endParaRPr lang="et-EE">
              <a:solidFill>
                <a:prstClr val="white"/>
              </a:solidFill>
              <a:sym typeface="Gill Sans" pitchFamily="1" charset="0"/>
            </a:endParaRPr>
          </a:p>
        </p:txBody>
      </p:sp>
      <p:sp>
        <p:nvSpPr>
          <p:cNvPr id="28735" name="TextBox 98"/>
          <p:cNvSpPr txBox="1">
            <a:spLocks noChangeArrowheads="1"/>
          </p:cNvSpPr>
          <p:nvPr/>
        </p:nvSpPr>
        <p:spPr bwMode="auto">
          <a:xfrm rot="2426035">
            <a:off x="912813" y="5338763"/>
            <a:ext cx="26193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909" tIns="22955" rIns="45909" bIns="22955">
            <a:spAutoFit/>
          </a:bodyPr>
          <a:lstStyle/>
          <a:p>
            <a:pPr defTabSz="912813"/>
            <a:r>
              <a:rPr lang="et-EE" sz="1000" b="1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01.11.12</a:t>
            </a:r>
            <a:r>
              <a:rPr lang="et-EE" sz="10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 </a:t>
            </a:r>
            <a:r>
              <a:rPr lang="et-EE" sz="9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RAHVUSVAHELISE KONSULTATSIOONIFIRMAGA LEPINGU SÕLMIMINE</a:t>
            </a:r>
          </a:p>
        </p:txBody>
      </p:sp>
      <p:sp>
        <p:nvSpPr>
          <p:cNvPr id="28736" name="TextBox 99"/>
          <p:cNvSpPr txBox="1">
            <a:spLocks noChangeArrowheads="1"/>
          </p:cNvSpPr>
          <p:nvPr/>
        </p:nvSpPr>
        <p:spPr bwMode="auto">
          <a:xfrm rot="2426035">
            <a:off x="4014788" y="5400675"/>
            <a:ext cx="2619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909" tIns="22955" rIns="45909" bIns="22955">
            <a:spAutoFit/>
          </a:bodyPr>
          <a:lstStyle/>
          <a:p>
            <a:pPr defTabSz="912813"/>
            <a:r>
              <a:rPr lang="et-EE" sz="1000" b="1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01.02.13</a:t>
            </a:r>
            <a:r>
              <a:rPr lang="et-EE" sz="9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 SISENDITE ÜLEANDMINE KONSULDILE, MODELLEERIMISE ALUSTAMINE</a:t>
            </a:r>
          </a:p>
        </p:txBody>
      </p:sp>
      <p:sp>
        <p:nvSpPr>
          <p:cNvPr id="101" name="Oval 100"/>
          <p:cNvSpPr/>
          <p:nvPr/>
        </p:nvSpPr>
        <p:spPr>
          <a:xfrm>
            <a:off x="4387850" y="4394200"/>
            <a:ext cx="46038" cy="3968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45909" tIns="22955" rIns="45909" bIns="22955" anchor="ctr"/>
          <a:lstStyle/>
          <a:p>
            <a:pPr algn="ctr" defTabSz="914008" fontAlgn="auto">
              <a:spcBef>
                <a:spcPts val="0"/>
              </a:spcBef>
              <a:spcAft>
                <a:spcPts val="0"/>
              </a:spcAft>
              <a:defRPr/>
            </a:pPr>
            <a:endParaRPr lang="et-EE">
              <a:solidFill>
                <a:prstClr val="white"/>
              </a:solidFill>
              <a:sym typeface="Gill Sans" pitchFamily="1" charset="0"/>
            </a:endParaRPr>
          </a:p>
        </p:txBody>
      </p:sp>
      <p:sp>
        <p:nvSpPr>
          <p:cNvPr id="28738" name="TextBox 101"/>
          <p:cNvSpPr txBox="1">
            <a:spLocks noChangeArrowheads="1"/>
          </p:cNvSpPr>
          <p:nvPr/>
        </p:nvSpPr>
        <p:spPr bwMode="auto">
          <a:xfrm rot="2426035">
            <a:off x="5503863" y="5400675"/>
            <a:ext cx="2619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909" tIns="22955" rIns="45909" bIns="22955">
            <a:spAutoFit/>
          </a:bodyPr>
          <a:lstStyle/>
          <a:p>
            <a:pPr defTabSz="912813"/>
            <a:r>
              <a:rPr lang="et-EE" sz="1000" b="1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01.06.13</a:t>
            </a:r>
            <a:r>
              <a:rPr lang="et-EE" sz="10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 </a:t>
            </a:r>
            <a:r>
              <a:rPr lang="et-EE" sz="9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STSENAAIRUMANALÜÜS VALMIS, </a:t>
            </a:r>
          </a:p>
          <a:p>
            <a:pPr defTabSz="912813"/>
            <a:r>
              <a:rPr lang="et-EE" sz="900">
                <a:solidFill>
                  <a:srgbClr val="000000"/>
                </a:solidFill>
                <a:latin typeface="Calibri" pitchFamily="34" charset="0"/>
                <a:ea typeface="ヒラギノ角ゴ ProN W3"/>
                <a:cs typeface="ヒラギノ角ゴ ProN W3"/>
                <a:sym typeface="Gill Sans"/>
              </a:rPr>
              <a:t>MÕJUHINNANGUTE ALUSTAMINE</a:t>
            </a:r>
          </a:p>
        </p:txBody>
      </p:sp>
      <p:sp>
        <p:nvSpPr>
          <p:cNvPr id="103" name="Oval 102"/>
          <p:cNvSpPr/>
          <p:nvPr/>
        </p:nvSpPr>
        <p:spPr>
          <a:xfrm>
            <a:off x="5876925" y="4394200"/>
            <a:ext cx="46038" cy="3968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45909" tIns="22955" rIns="45909" bIns="22955" anchor="ctr"/>
          <a:lstStyle/>
          <a:p>
            <a:pPr algn="ctr" defTabSz="914008" fontAlgn="auto">
              <a:spcBef>
                <a:spcPts val="0"/>
              </a:spcBef>
              <a:spcAft>
                <a:spcPts val="0"/>
              </a:spcAft>
              <a:defRPr/>
            </a:pPr>
            <a:endParaRPr lang="et-EE">
              <a:solidFill>
                <a:prstClr val="white"/>
              </a:solidFill>
              <a:sym typeface="Gill Sans" pitchFamily="1" charset="0"/>
            </a:endParaRPr>
          </a:p>
        </p:txBody>
      </p:sp>
      <p:sp>
        <p:nvSpPr>
          <p:cNvPr id="106" name="Left Brace 105"/>
          <p:cNvSpPr/>
          <p:nvPr/>
        </p:nvSpPr>
        <p:spPr>
          <a:xfrm rot="5400000" flipH="1">
            <a:off x="3921125" y="-2205037"/>
            <a:ext cx="307975" cy="7670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45909" tIns="22955" rIns="45909" bIns="22955" anchor="ctr"/>
          <a:lstStyle/>
          <a:p>
            <a:pPr algn="ctr" defTabSz="914008" fontAlgn="auto">
              <a:spcBef>
                <a:spcPts val="0"/>
              </a:spcBef>
              <a:spcAft>
                <a:spcPts val="0"/>
              </a:spcAft>
              <a:defRPr/>
            </a:pPr>
            <a:endParaRPr lang="et-EE">
              <a:solidFill>
                <a:prstClr val="black"/>
              </a:solidFill>
              <a:sym typeface="Gill Sans" pitchFamily="1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t-EE" dirty="0" smtClean="0"/>
              <a:t>Mis on ENMAKi koostamisel seekord teisiti?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t-EE" sz="3200" dirty="0" smtClean="0"/>
              <a:t>Koostajate hulk ja ülesannete püstitus.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t-EE" sz="3200" dirty="0" smtClean="0"/>
              <a:t>Veebipõhine tööplatvorm loob eelduse läbipaistva, kontrollitava ja efektiivse ENMAKi koostamiseks.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t-EE" sz="3200" dirty="0" smtClean="0"/>
              <a:t> Energiamajanduse muutujate analüüs ja sellel põhinev energiamajanduse mudel.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t-EE" sz="3200" dirty="0" smtClean="0"/>
              <a:t>Teaduse ja teadlaste osalemine ENMAKi uuendamisel ja rakendamisel on kvalitatiivse muutuse eeldus.</a:t>
            </a:r>
            <a:endParaRPr lang="et-EE" sz="3200" dirty="0"/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40175" y="5765800"/>
            <a:ext cx="517048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356</TotalTime>
  <Words>252</Words>
  <Application>Microsoft Office PowerPoint</Application>
  <PresentationFormat>Ekraaniseanss (4:3)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6</vt:i4>
      </vt:variant>
      <vt:variant>
        <vt:lpstr>Slide Titles</vt:lpstr>
      </vt:variant>
      <vt:variant>
        <vt:i4>5</vt:i4>
      </vt:variant>
    </vt:vector>
  </HeadingPairs>
  <TitlesOfParts>
    <vt:vector size="18" baseType="lpstr">
      <vt:lpstr>Arial</vt:lpstr>
      <vt:lpstr>Franklin Gothic Book</vt:lpstr>
      <vt:lpstr>Perpetua</vt:lpstr>
      <vt:lpstr>Wingdings 2</vt:lpstr>
      <vt:lpstr>Calibri</vt:lpstr>
      <vt:lpstr>Gill Sans</vt:lpstr>
      <vt:lpstr>ヒラギノ角ゴ ProN W3</vt:lpstr>
      <vt:lpstr>Equity</vt:lpstr>
      <vt:lpstr>Office Theme</vt:lpstr>
      <vt:lpstr>Equity</vt:lpstr>
      <vt:lpstr>Equity</vt:lpstr>
      <vt:lpstr>Equity</vt:lpstr>
      <vt:lpstr>Equity</vt:lpstr>
      <vt:lpstr>ENERGIAMAJANDUS PIKAAJALISES VAATES</vt:lpstr>
      <vt:lpstr>PÕHISÕNUMID</vt:lpstr>
      <vt:lpstr>ENMAK JA PARADIGMA NIHE</vt:lpstr>
      <vt:lpstr>Slide 4</vt:lpstr>
      <vt:lpstr>Mis on ENMAKi koostamisel seekord teisiti?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ENERGIAMAJANDUS PIKAAJALISES VAATES</dc:title>
  <dc:creator>Peep Siitam</dc:creator>
  <cp:lastModifiedBy>Siiri</cp:lastModifiedBy>
  <cp:revision>4</cp:revision>
  <dcterms:created xsi:type="dcterms:W3CDTF">2012-10-22T07:59:51Z</dcterms:created>
  <dcterms:modified xsi:type="dcterms:W3CDTF">2012-10-24T10:35:35Z</dcterms:modified>
</cp:coreProperties>
</file>